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33" r:id="rId2"/>
    <p:sldId id="370" r:id="rId3"/>
    <p:sldId id="310" r:id="rId4"/>
    <p:sldId id="502" r:id="rId5"/>
    <p:sldId id="520" r:id="rId6"/>
    <p:sldId id="335" r:id="rId7"/>
    <p:sldId id="336" r:id="rId8"/>
    <p:sldId id="530" r:id="rId9"/>
    <p:sldId id="337" r:id="rId10"/>
    <p:sldId id="392" r:id="rId11"/>
    <p:sldId id="261" r:id="rId12"/>
    <p:sldId id="556" r:id="rId13"/>
    <p:sldId id="505" r:id="rId14"/>
    <p:sldId id="257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DDD"/>
    <a:srgbClr val="C3D69B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576" y="102"/>
      </p:cViewPr>
      <p:guideLst>
        <p:guide orient="horz" pos="414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CEB3-802B-430A-95D4-709E7879EC82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B382C-230F-424C-8558-190FEA499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665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758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A821E-143C-094A-8649-AD04157768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2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Semiconductor picture </a:t>
            </a:r>
            <a:r>
              <a:rPr lang="en-GB" dirty="0" err="1"/>
              <a:t>vs</a:t>
            </a:r>
            <a:r>
              <a:rPr lang="en-GB" dirty="0"/>
              <a:t> molecular picture; intrinsic versus defect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BA513-C483-468B-9002-E5A136AE76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1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AEA9-99B1-AB52-ADED-25E4CA2CE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B2F75-89AE-0A89-62A5-71E7922D6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2101A-7652-14B3-1D57-7D8FAF60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BC72B-47A1-084C-F37C-45E56AF7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964F1-12BB-99A8-B4FA-F7503020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0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D551-3856-450B-A25B-15D10746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DAC70-69FA-EF66-6A7F-6038CCFC8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DE5AB-5E25-6D1B-5E43-4407EE22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CFC82-1769-1BD1-D5EF-BEEF9B39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7F1C-3291-85F4-AD45-FFC3E029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8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242D2-D34F-06AD-F99D-D41E46FBE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B90E5-D733-7E92-6C84-AEAE32CC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9C64B-DE80-646F-A6DD-FE614044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FDE86-223D-9313-F544-F9CC4A5E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3882-15AE-022D-A982-7BE8F02E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593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CEB9-4A49-F80F-9155-8FC2146C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24F75-BD6A-225B-332D-CD8A393D9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64157-DEC7-A54D-E1C5-8DC9300E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2049C-2041-64E8-FE57-76110B8D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57856-A4CE-C18E-63CB-E9E44267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7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C8EE-11E2-762A-1E81-F901E765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D618A-C5BA-32AB-5A53-0B7E65AA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D4AE6-32DE-8713-12FC-5A0916B0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02680-AB90-E053-FE48-34AEB000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71C2E-91D7-54A7-7071-A86A6E56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03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BFD1-206F-883A-1654-BDF21C8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2336-92B0-74D8-4169-D15EEB164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BFF36-D67B-58D5-CE5B-93C74FFB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438D7-5C10-2D9D-0C4E-7D15B614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B9FE4-4F9F-64F6-5514-0ED89B37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091B9-A496-1413-CD3B-5DFDB4F4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03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8E59-54BA-FC49-D749-4E105B25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7706C-794F-1460-8344-45AE135EC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D6A7F-1D46-A9FF-FF9A-0BDC65BAC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18499-BBF4-046A-5F05-3EBDF1720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DDE70-9284-A4B7-EADE-7E57A879F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73E2B-E545-B389-60E7-D074615F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D6960-88E0-1B9A-6C1F-86315B07E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36BE6-B827-B23E-F8F3-0CC360DC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29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5F64-FD93-E6A4-1E01-C9B332D0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24679-BF09-B573-5A31-A4DBEC24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314E5-4124-B158-0E3A-8741BF60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DCA63-231F-E5D1-7B2C-64E6637F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54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F163F-F6A7-D8C1-6B4C-E660AA9BE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C253E-1BD5-72AF-FB2E-38C58F7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0B800-E564-4ED7-769E-62E48038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27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47E5-D243-27E4-7E3E-445DEDAB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5BE1D-75A3-B4AF-2882-95F665A1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D68FB-2FE2-C620-D0F3-FF5D941EF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7B184-1900-0745-574B-3001B448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EF7D2-17A9-4963-F49B-6E72E248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2A91C-710A-1C41-3342-CB5ADD39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9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A7FA-6235-2A0F-8AF5-660D331C4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99BDB-96FF-481C-44CD-4AAED7909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083C-3B63-4991-864A-32553ACE6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950B4-099C-B0D3-D296-2AE59B41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A6309-F0B5-381C-C3FA-265D738E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F7853-2576-7F7C-1ADC-AE3E9910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63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8BA6E-1D4E-602A-BE71-214EE7C9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A2CB0-CCBC-7E83-08A4-BC2691BEE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460AC-A636-D274-17AA-F6A8F21B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43DEB-072A-466D-9B76-1A1BDB77215F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5E2C1-8A88-E7F7-ABE5-464C48B7D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014F2-F75E-4124-DDB2-65DF09B22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6DC49-0971-4335-B5DE-BCF01763C4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57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Relationship Id="rId4" Type="http://schemas.openxmlformats.org/officeDocument/2006/relationships/hyperlink" Target="#_ENREF_1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2717" y="1066844"/>
            <a:ext cx="57112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Crystalline Insulators</a:t>
            </a:r>
          </a:p>
          <a:p>
            <a:r>
              <a:rPr lang="en-US" sz="2400" dirty="0"/>
              <a:t>(bandgap &gt;4 eV by convention)</a:t>
            </a:r>
          </a:p>
          <a:p>
            <a:r>
              <a:rPr lang="en-GB" sz="2400" dirty="0"/>
              <a:t>The transmission spectrum for sapphire (Al</a:t>
            </a:r>
            <a:r>
              <a:rPr lang="en-GB" sz="2400" baseline="-25000" dirty="0"/>
              <a:t>2</a:t>
            </a:r>
            <a:r>
              <a:rPr lang="en-GB" sz="2400" dirty="0"/>
              <a:t>O</a:t>
            </a:r>
            <a:r>
              <a:rPr lang="en-GB" sz="2400" baseline="-25000" dirty="0"/>
              <a:t>3</a:t>
            </a:r>
            <a:r>
              <a:rPr lang="en-GB" sz="2400" dirty="0"/>
              <a:t>) shows the features typical of insulators and semiconductors.</a:t>
            </a: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3882" y="3227202"/>
            <a:ext cx="5977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There is high transmission in the </a:t>
            </a:r>
            <a:r>
              <a:rPr lang="en-GB" sz="2400" i="1" u="sng" dirty="0"/>
              <a:t>transparency range</a:t>
            </a:r>
            <a:r>
              <a:rPr lang="en-GB" sz="2400" dirty="0"/>
              <a:t> of the crystal and lies in the bandgap, here in the wavelength range 0.2-6.0 </a:t>
            </a:r>
            <a:r>
              <a:rPr lang="en-GB" sz="2400" dirty="0" err="1"/>
              <a:t>μm</a:t>
            </a:r>
            <a:r>
              <a:rPr lang="en-GB" sz="2400" dirty="0"/>
              <a:t>. </a:t>
            </a:r>
          </a:p>
          <a:p>
            <a:endParaRPr lang="en-GB" sz="2400" dirty="0"/>
          </a:p>
          <a:p>
            <a:r>
              <a:rPr lang="en-GB" sz="2400" dirty="0"/>
              <a:t>Hence, sapphire is colourless and transparent to the eye.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9D300-B41B-C4DB-A7D8-F9E9B7303060}"/>
              </a:ext>
            </a:extLst>
          </p:cNvPr>
          <p:cNvSpPr txBox="1"/>
          <p:nvPr/>
        </p:nvSpPr>
        <p:spPr>
          <a:xfrm>
            <a:off x="0" y="0"/>
            <a:ext cx="8868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Optical properties of materials -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D8B07-FAB9-E0B7-FD4E-A038E0979164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1B7D5678-967E-4662-C7D7-C0D73B36B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66" y="655091"/>
            <a:ext cx="4258929" cy="56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074" y="1064507"/>
            <a:ext cx="96321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Organic compounds (those based on C-C bonds) can be crystalline or </a:t>
            </a:r>
          </a:p>
          <a:p>
            <a:r>
              <a:rPr lang="en-US" sz="2400" dirty="0"/>
              <a:t>amorphous. Covalent bonds within molecules are strong but molecules </a:t>
            </a:r>
          </a:p>
          <a:p>
            <a:r>
              <a:rPr lang="en-US" sz="2400" dirty="0"/>
              <a:t>are bonded to each other by weak van der Waal’s forces so that optical</a:t>
            </a:r>
          </a:p>
          <a:p>
            <a:r>
              <a:rPr lang="en-US" sz="2400" dirty="0"/>
              <a:t>properties of molecular solids are similar to those of constituent molecules. </a:t>
            </a:r>
          </a:p>
          <a:p>
            <a:endParaRPr lang="en-US" sz="2400" dirty="0"/>
          </a:p>
          <a:p>
            <a:r>
              <a:rPr lang="en-US" sz="2400" dirty="0"/>
              <a:t>Electronic and vibrational states are strongly</a:t>
            </a:r>
          </a:p>
          <a:p>
            <a:r>
              <a:rPr lang="en-US" sz="2400" dirty="0" err="1"/>
              <a:t>localised</a:t>
            </a:r>
            <a:r>
              <a:rPr lang="en-US" sz="2400" dirty="0"/>
              <a:t> on molecules and strongly coupled</a:t>
            </a:r>
          </a:p>
          <a:p>
            <a:r>
              <a:rPr lang="en-US" sz="2400" dirty="0"/>
              <a:t>to each other.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86268" y="167091"/>
            <a:ext cx="8915400" cy="808636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Molecular materials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6530" y="3050470"/>
            <a:ext cx="10577852" cy="3107361"/>
            <a:chOff x="209355" y="2997200"/>
            <a:chExt cx="10577853" cy="3107361"/>
          </a:xfrm>
        </p:grpSpPr>
        <p:pic>
          <p:nvPicPr>
            <p:cNvPr id="5" name="Picture 4" descr="OLED_EarlyProduct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26" y="2997200"/>
              <a:ext cx="3733349" cy="26289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032605" y="5588001"/>
              <a:ext cx="3754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660066"/>
                  </a:solidFill>
                </a:rPr>
                <a:t>Organic light emitting diode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9355" y="3796237"/>
              <a:ext cx="672728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  <a:p>
              <a:r>
                <a:rPr lang="en-US" sz="2400" dirty="0"/>
                <a:t>Organic materials can be classified as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F0000"/>
                  </a:solidFill>
                </a:rPr>
                <a:t>saturated</a:t>
              </a:r>
              <a:r>
                <a:rPr lang="en-US" sz="2400" dirty="0"/>
                <a:t> : valence electrons form strong </a:t>
              </a:r>
              <a:r>
                <a:rPr lang="en-US" sz="2400" dirty="0" err="1"/>
                <a:t>localised</a:t>
              </a:r>
              <a:r>
                <a:rPr lang="en-US" sz="2400" dirty="0"/>
                <a:t> bonds between atoms;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F0000"/>
                  </a:solidFill>
                </a:rPr>
                <a:t>conjugated</a:t>
              </a:r>
              <a:r>
                <a:rPr lang="en-US" sz="2400" dirty="0"/>
                <a:t>: bonding is based on delocalized orbitals spread over whole molecule; weaker.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45DA12-A7C3-4111-A10D-1B6202F423EC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19640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06" y="0"/>
            <a:ext cx="8229600" cy="1143000"/>
          </a:xfrm>
        </p:spPr>
        <p:txBody>
          <a:bodyPr>
            <a:normAutofit/>
          </a:bodyPr>
          <a:lstStyle/>
          <a:p>
            <a:r>
              <a:rPr lang="en-GB" sz="2400" b="1" dirty="0"/>
              <a:t>Photoluminescence (PL)</a:t>
            </a:r>
          </a:p>
        </p:txBody>
      </p:sp>
      <p:pic>
        <p:nvPicPr>
          <p:cNvPr id="9" name="Picture 13" descr="\\DRAKE\pyVolumeA\Research\Spec\Shared\daniel\pypc-sa-dw\Research\Presentations\Solar PV 2013\20130423_1047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r="13634"/>
          <a:stretch/>
        </p:blipFill>
        <p:spPr bwMode="auto">
          <a:xfrm>
            <a:off x="7528265" y="1732092"/>
            <a:ext cx="4183355" cy="401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5325" y="1052513"/>
            <a:ext cx="6167114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2400" b="1" dirty="0"/>
              <a:t>Semiconductor picture</a:t>
            </a:r>
            <a:r>
              <a:rPr lang="en-GB" sz="2400" dirty="0"/>
              <a:t>: recombination of conduction band (CB) electron with valence band (VB) hole.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/>
              <a:t>So, would expect energy of PL to be that of the (direct) band gap </a:t>
            </a:r>
            <a:r>
              <a:rPr lang="en-GB" sz="2400" i="1" dirty="0"/>
              <a:t>E</a:t>
            </a:r>
            <a:r>
              <a:rPr lang="en-GB" sz="2400" i="1" baseline="-25000" dirty="0"/>
              <a:t>G</a:t>
            </a:r>
            <a:r>
              <a:rPr lang="en-GB" sz="2400" dirty="0"/>
              <a:t> (as measured by absorption measurements).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2400" dirty="0"/>
              <a:t>In fact, in crystalline semiconductors, photon emission at </a:t>
            </a:r>
            <a:r>
              <a:rPr lang="en-GB" sz="2400" i="1" dirty="0"/>
              <a:t>E</a:t>
            </a:r>
            <a:r>
              <a:rPr lang="en-GB" sz="2400" i="1" baseline="-25000" dirty="0"/>
              <a:t>G</a:t>
            </a:r>
            <a:r>
              <a:rPr lang="en-GB" sz="2400" dirty="0"/>
              <a:t> is quite rare: often, free electrons and holes relax into (i) </a:t>
            </a:r>
            <a:r>
              <a:rPr lang="en-GB" sz="2400" b="1" dirty="0"/>
              <a:t>excitonic</a:t>
            </a:r>
            <a:r>
              <a:rPr lang="en-GB" sz="2400" dirty="0"/>
              <a:t> or (ii) </a:t>
            </a:r>
            <a:r>
              <a:rPr lang="en-GB" sz="2400" b="1" dirty="0"/>
              <a:t>defect</a:t>
            </a:r>
            <a:r>
              <a:rPr lang="en-GB" sz="2400" dirty="0"/>
              <a:t> or </a:t>
            </a:r>
            <a:r>
              <a:rPr lang="en-GB" sz="2400" b="1" dirty="0"/>
              <a:t>impurity</a:t>
            </a:r>
            <a:r>
              <a:rPr lang="en-GB" sz="2400" dirty="0"/>
              <a:t>-related states more quickly than any direct recombination process. These emit light at lower energies.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B0D23-F60F-820F-8E8F-F3B28DF243AA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142437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9445" y="306263"/>
            <a:ext cx="126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Excitons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325" y="1065269"/>
            <a:ext cx="10865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Excitons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FF0000"/>
                </a:solidFill>
              </a:rPr>
              <a:t>electron-hole pairs bound by Coulomb attraction </a:t>
            </a:r>
            <a:r>
              <a:rPr lang="en-US" sz="2400" dirty="0"/>
              <a:t>– similar to </a:t>
            </a:r>
          </a:p>
          <a:p>
            <a:r>
              <a:rPr lang="en-US" sz="2400" dirty="0"/>
              <a:t>a hydrogen atom with swap of proton for hole: different reduced mass </a:t>
            </a:r>
            <a:r>
              <a:rPr lang="en-US" sz="2400" i="1" dirty="0">
                <a:latin typeface="Symbol" panose="05050102010706020507" pitchFamily="18" charset="2"/>
              </a:rPr>
              <a:t>m</a:t>
            </a:r>
            <a:r>
              <a:rPr lang="en-US" sz="2400" dirty="0"/>
              <a:t> and also </a:t>
            </a:r>
            <a:r>
              <a:rPr lang="en-US" sz="2400" i="1" dirty="0">
                <a:latin typeface="Symbol" panose="05050102010706020507" pitchFamily="18" charset="2"/>
              </a:rPr>
              <a:t>e.</a:t>
            </a:r>
            <a:r>
              <a:rPr lang="en-US" sz="2400" dirty="0"/>
              <a:t>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324" y="1972954"/>
            <a:ext cx="10534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Band-edge optical properties can be dominated by excitons in 2 dimensional materials (because </a:t>
            </a:r>
            <a:r>
              <a:rPr lang="en-US" sz="2400" i="1" dirty="0">
                <a:latin typeface="Symbol" panose="05050102010706020507" pitchFamily="18" charset="2"/>
              </a:rPr>
              <a:t>e </a:t>
            </a:r>
            <a:r>
              <a:rPr lang="en-US" sz="2400" dirty="0"/>
              <a:t>is very small) and ones with large </a:t>
            </a:r>
            <a:r>
              <a:rPr lang="en-US" sz="2400" i="1" dirty="0">
                <a:latin typeface="Symbol" panose="05050102010706020507" pitchFamily="18" charset="2"/>
              </a:rPr>
              <a:t>m</a:t>
            </a:r>
            <a:r>
              <a:rPr lang="en-US" sz="2400" dirty="0"/>
              <a:t> (so having flat bands).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DD24C-5B5A-5A51-2CE5-07714D9D91B9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6771F-804D-6C98-DAB9-5FA515D4F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90" b="18362"/>
          <a:stretch/>
        </p:blipFill>
        <p:spPr>
          <a:xfrm>
            <a:off x="3205788" y="2897304"/>
            <a:ext cx="6325295" cy="3739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6182EB-A88A-C507-A6AF-59EBA52C9B63}"/>
              </a:ext>
            </a:extLst>
          </p:cNvPr>
          <p:cNvSpPr txBox="1"/>
          <p:nvPr/>
        </p:nvSpPr>
        <p:spPr>
          <a:xfrm>
            <a:off x="845977" y="3432245"/>
            <a:ext cx="1853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Small µ</a:t>
            </a:r>
            <a:endParaRPr lang="en-US" sz="2400" b="1" i="1" baseline="-25000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Large </a:t>
            </a:r>
            <a:r>
              <a:rPr lang="en-US" sz="2400" b="1" i="1" dirty="0" err="1">
                <a:solidFill>
                  <a:srgbClr val="FF0000"/>
                </a:solidFill>
              </a:rPr>
              <a:t>ε</a:t>
            </a:r>
            <a:r>
              <a:rPr lang="en-US" sz="2400" b="1" i="1" baseline="-25000" dirty="0" err="1">
                <a:solidFill>
                  <a:srgbClr val="FF0000"/>
                </a:solidFill>
              </a:rPr>
              <a:t>r</a:t>
            </a:r>
            <a:endParaRPr lang="en-US" sz="2400" b="1" i="1" baseline="-25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8A7B7-883A-6A93-75E5-57C9CCC9DED6}"/>
              </a:ext>
            </a:extLst>
          </p:cNvPr>
          <p:cNvSpPr txBox="1"/>
          <p:nvPr/>
        </p:nvSpPr>
        <p:spPr>
          <a:xfrm>
            <a:off x="9476586" y="4261921"/>
            <a:ext cx="220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</a:rPr>
              <a:t>Large µ</a:t>
            </a:r>
            <a:endParaRPr lang="en-US" sz="2400" b="1" i="1" baseline="-25000" dirty="0">
              <a:solidFill>
                <a:srgbClr val="0000FF"/>
              </a:solidFill>
            </a:endParaRPr>
          </a:p>
          <a:p>
            <a:r>
              <a:rPr lang="en-US" sz="2400" b="1" i="1" dirty="0">
                <a:solidFill>
                  <a:srgbClr val="0000FF"/>
                </a:solidFill>
              </a:rPr>
              <a:t>Small </a:t>
            </a:r>
            <a:r>
              <a:rPr lang="en-US" sz="2400" b="1" i="1" dirty="0" err="1">
                <a:solidFill>
                  <a:srgbClr val="0000FF"/>
                </a:solidFill>
              </a:rPr>
              <a:t>ε</a:t>
            </a:r>
            <a:r>
              <a:rPr lang="en-US" sz="2400" b="1" i="1" baseline="-25000" dirty="0" err="1">
                <a:solidFill>
                  <a:srgbClr val="0000FF"/>
                </a:solidFill>
              </a:rPr>
              <a:t>r</a:t>
            </a:r>
            <a:endParaRPr lang="en-US" sz="2400" b="1" i="1" baseline="-25000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35FD3-C0A1-07CE-6CD3-232DADAA0E17}"/>
              </a:ext>
            </a:extLst>
          </p:cNvPr>
          <p:cNvSpPr txBox="1"/>
          <p:nvPr/>
        </p:nvSpPr>
        <p:spPr>
          <a:xfrm>
            <a:off x="845977" y="3047020"/>
            <a:ext cx="26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3D semiconductors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5A032-0B92-49DA-294E-1DAC46CE458F}"/>
              </a:ext>
            </a:extLst>
          </p:cNvPr>
          <p:cNvSpPr txBox="1"/>
          <p:nvPr/>
        </p:nvSpPr>
        <p:spPr>
          <a:xfrm>
            <a:off x="9405564" y="3061592"/>
            <a:ext cx="257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Insulators(e.g. alkali halides) </a:t>
            </a:r>
          </a:p>
          <a:p>
            <a:r>
              <a:rPr lang="en-US" sz="2400" dirty="0"/>
              <a:t>Molecular crystals</a:t>
            </a:r>
          </a:p>
        </p:txBody>
      </p:sp>
    </p:spTree>
    <p:extLst>
      <p:ext uri="{BB962C8B-B14F-4D97-AF65-F5344CB8AC3E}">
        <p14:creationId xmlns:p14="http://schemas.microsoft.com/office/powerpoint/2010/main" val="348331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712" y="334755"/>
            <a:ext cx="379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Exciton features in absorption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56E33-835D-E043-89F4-588F71DF2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5" r="53113" b="33925"/>
          <a:stretch/>
        </p:blipFill>
        <p:spPr>
          <a:xfrm>
            <a:off x="695325" y="834287"/>
            <a:ext cx="4356202" cy="3515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BD080B-EE30-3F52-DF53-071EB718B917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18CE89-501A-3BF3-3B57-3930A30CA436}"/>
                  </a:ext>
                </a:extLst>
              </p:cNvPr>
              <p:cNvSpPr txBox="1"/>
              <p:nvPr/>
            </p:nvSpPr>
            <p:spPr>
              <a:xfrm>
                <a:off x="1402671" y="4620826"/>
                <a:ext cx="2485748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18CE89-501A-3BF3-3B57-3930A30CA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71" y="4620826"/>
                <a:ext cx="2485748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F4ACFC0-E685-40B7-738F-36D0F829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77" b="10218"/>
          <a:stretch/>
        </p:blipFill>
        <p:spPr>
          <a:xfrm>
            <a:off x="6096000" y="834287"/>
            <a:ext cx="4927599" cy="48084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296F4B-2A80-3799-DA54-F2E734866ADC}"/>
              </a:ext>
            </a:extLst>
          </p:cNvPr>
          <p:cNvSpPr/>
          <p:nvPr/>
        </p:nvSpPr>
        <p:spPr>
          <a:xfrm>
            <a:off x="7537697" y="4956577"/>
            <a:ext cx="3022600" cy="8464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06E048-D436-9FD8-6B79-EB067F2D822E}"/>
              </a:ext>
            </a:extLst>
          </p:cNvPr>
          <p:cNvSpPr txBox="1"/>
          <p:nvPr/>
        </p:nvSpPr>
        <p:spPr>
          <a:xfrm>
            <a:off x="7149486" y="4681517"/>
            <a:ext cx="319527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Times New Roman"/>
              </a:rPr>
              <a:t>GaAs</a:t>
            </a:r>
          </a:p>
          <a:p>
            <a:r>
              <a:rPr lang="en-US" sz="2400" i="1" dirty="0" err="1">
                <a:cs typeface="Times New Roman"/>
              </a:rPr>
              <a:t>E</a:t>
            </a:r>
            <a:r>
              <a:rPr lang="en-US" sz="2400" i="1" baseline="-25000" dirty="0" err="1">
                <a:cs typeface="Times New Roman"/>
              </a:rPr>
              <a:t>g</a:t>
            </a:r>
            <a:r>
              <a:rPr lang="en-US" sz="2400" i="1" baseline="-25000" dirty="0">
                <a:cs typeface="Times New Roman"/>
              </a:rPr>
              <a:t> </a:t>
            </a:r>
            <a:r>
              <a:rPr lang="en-US" sz="2400" dirty="0">
                <a:cs typeface="Times New Roman"/>
              </a:rPr>
              <a:t>=1.425 eV</a:t>
            </a:r>
            <a:endParaRPr lang="en-US" sz="2400" i="1" dirty="0">
              <a:cs typeface="Times New Roman"/>
            </a:endParaRPr>
          </a:p>
          <a:p>
            <a:r>
              <a:rPr lang="en-US" sz="2400" i="1" dirty="0">
                <a:cs typeface="Times New Roman"/>
              </a:rPr>
              <a:t>R</a:t>
            </a:r>
            <a:r>
              <a:rPr lang="en-US" sz="2400" baseline="-25000" dirty="0">
                <a:cs typeface="Times New Roman"/>
              </a:rPr>
              <a:t>X </a:t>
            </a:r>
            <a:r>
              <a:rPr lang="en-US" sz="2400" dirty="0">
                <a:cs typeface="Times New Roman"/>
              </a:rPr>
              <a:t>= 4.2 </a:t>
            </a:r>
            <a:r>
              <a:rPr lang="en-US" sz="2400" dirty="0" err="1">
                <a:cs typeface="Times New Roman"/>
              </a:rPr>
              <a:t>meV</a:t>
            </a:r>
            <a:endParaRPr lang="en-US" sz="2400" dirty="0"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D1DBC-DAA8-1896-F0A8-3398C741C271}"/>
              </a:ext>
            </a:extLst>
          </p:cNvPr>
          <p:cNvSpPr txBox="1"/>
          <p:nvPr/>
        </p:nvSpPr>
        <p:spPr>
          <a:xfrm>
            <a:off x="9357065" y="559077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</a:t>
            </a:r>
            <a:r>
              <a:rPr lang="en-GB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0160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>
            <a:extLst>
              <a:ext uri="{FF2B5EF4-FFF2-40B4-BE49-F238E27FC236}">
                <a16:creationId xmlns:a16="http://schemas.microsoft.com/office/drawing/2014/main" id="{B181FEE5-7634-34D1-06C4-BE28EEA6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4" y="5880790"/>
            <a:ext cx="76200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T </a:t>
            </a:r>
            <a:r>
              <a:rPr lang="en-US" altLang="en-US" dirty="0" err="1"/>
              <a:t>Kazimierczuk</a:t>
            </a:r>
            <a:r>
              <a:rPr lang="en-US" altLang="en-US" dirty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Nature </a:t>
            </a:r>
            <a:r>
              <a:rPr lang="en-US" altLang="zh-CN" b="1" dirty="0">
                <a:ea typeface="宋体" panose="02010600030101010101" pitchFamily="2" charset="-122"/>
              </a:rPr>
              <a:t>514</a:t>
            </a:r>
            <a:r>
              <a:rPr lang="en-GB" altLang="zh-CN" dirty="0">
                <a:ea typeface="宋体" panose="02010600030101010101" pitchFamily="2" charset="-122"/>
              </a:rPr>
              <a:t>, 343-347 (2014) </a:t>
            </a:r>
            <a:r>
              <a:rPr lang="en-US" altLang="en-US" dirty="0"/>
              <a:t>doi:10.1038/nature13832</a:t>
            </a:r>
          </a:p>
        </p:txBody>
      </p:sp>
      <p:sp>
        <p:nvSpPr>
          <p:cNvPr id="2051" name="Text Box 8">
            <a:extLst>
              <a:ext uri="{FF2B5EF4-FFF2-40B4-BE49-F238E27FC236}">
                <a16:creationId xmlns:a16="http://schemas.microsoft.com/office/drawing/2014/main" id="{EEA8D6E2-4601-A3D8-CBE5-509338017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70" y="335587"/>
            <a:ext cx="7749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 anchorCtr="1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</a:rPr>
              <a:t>High-resolution absorption spectra of excitons in Cu</a:t>
            </a:r>
            <a:r>
              <a:rPr lang="en-US" altLang="en-US" sz="2400" baseline="-25000" dirty="0">
                <a:latin typeface="+mn-lt"/>
              </a:rPr>
              <a:t>2</a:t>
            </a:r>
            <a:r>
              <a:rPr lang="en-US" altLang="en-US" sz="2400" dirty="0">
                <a:latin typeface="+mn-lt"/>
              </a:rPr>
              <a:t>O.</a:t>
            </a:r>
          </a:p>
        </p:txBody>
      </p:sp>
      <p:pic>
        <p:nvPicPr>
          <p:cNvPr id="2053" name="Picture 9" descr="C:\Documents and Settings\Administrator\Desktop\New Folder\completed\nature13832-f1.jpg">
            <a:extLst>
              <a:ext uri="{FF2B5EF4-FFF2-40B4-BE49-F238E27FC236}">
                <a16:creationId xmlns:a16="http://schemas.microsoft.com/office/drawing/2014/main" id="{ABE696CE-2C92-AAA8-2E9F-7D471648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59" y="975410"/>
            <a:ext cx="6846116" cy="477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743010-F17A-F24B-CA37-74494190F992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val 27"/>
          <p:cNvSpPr>
            <a:spLocks noChangeArrowheads="1"/>
          </p:cNvSpPr>
          <p:nvPr/>
        </p:nvSpPr>
        <p:spPr bwMode="auto">
          <a:xfrm>
            <a:off x="5068888" y="5202238"/>
            <a:ext cx="215900" cy="215900"/>
          </a:xfrm>
          <a:prstGeom prst="ellipse">
            <a:avLst/>
          </a:prstGeom>
          <a:solidFill>
            <a:srgbClr val="66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6600056" y="1412776"/>
          <a:ext cx="3898900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84400" imgH="1295400" progId="Equation.3">
                  <p:embed/>
                </p:oleObj>
              </mc:Choice>
              <mc:Fallback>
                <p:oleObj name="Equation" r:id="rId2" imgW="2184400" imgH="1295400" progId="Equation.3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056" y="1412776"/>
                        <a:ext cx="3898900" cy="230981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3662363" y="3152775"/>
            <a:ext cx="21590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2905125" y="5313363"/>
            <a:ext cx="2916238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3228976" y="2055813"/>
            <a:ext cx="792163" cy="1008062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>
            <a:off x="5173663" y="3152775"/>
            <a:ext cx="0" cy="2160588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9" name="Text Box 10"/>
          <p:cNvSpPr txBox="1">
            <a:spLocks noChangeArrowheads="1"/>
          </p:cNvSpPr>
          <p:nvPr/>
        </p:nvSpPr>
        <p:spPr bwMode="auto">
          <a:xfrm>
            <a:off x="3563938" y="1722439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4000" i="1">
                <a:solidFill>
                  <a:srgbClr val="FF6600"/>
                </a:solidFill>
                <a:latin typeface="Times New Roman" pitchFamily="18" charset="0"/>
              </a:rPr>
              <a:t>g</a:t>
            </a:r>
          </a:p>
        </p:txBody>
      </p:sp>
      <p:sp>
        <p:nvSpPr>
          <p:cNvPr id="5130" name="Text Box 11"/>
          <p:cNvSpPr txBox="1">
            <a:spLocks noChangeArrowheads="1"/>
          </p:cNvSpPr>
          <p:nvPr/>
        </p:nvSpPr>
        <p:spPr bwMode="auto">
          <a:xfrm>
            <a:off x="5191125" y="3257551"/>
            <a:ext cx="7191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4000" i="1">
                <a:solidFill>
                  <a:srgbClr val="FF6600"/>
                </a:solidFill>
                <a:latin typeface="Symbol" pitchFamily="18" charset="2"/>
              </a:rPr>
              <a:t>t</a:t>
            </a:r>
          </a:p>
        </p:txBody>
      </p:sp>
      <p:sp>
        <p:nvSpPr>
          <p:cNvPr id="5131" name="Text Box 12"/>
          <p:cNvSpPr txBox="1">
            <a:spLocks noChangeArrowheads="1"/>
          </p:cNvSpPr>
          <p:nvPr/>
        </p:nvSpPr>
        <p:spPr bwMode="auto">
          <a:xfrm>
            <a:off x="4381500" y="2360614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4000" i="1">
                <a:solidFill>
                  <a:schemeClr val="folHlink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5132" name="Oval 13"/>
          <p:cNvSpPr>
            <a:spLocks noChangeArrowheads="1"/>
          </p:cNvSpPr>
          <p:nvPr/>
        </p:nvSpPr>
        <p:spPr bwMode="auto">
          <a:xfrm>
            <a:off x="4005263" y="3048000"/>
            <a:ext cx="215900" cy="2159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Oval 14"/>
          <p:cNvSpPr>
            <a:spLocks noChangeArrowheads="1"/>
          </p:cNvSpPr>
          <p:nvPr/>
        </p:nvSpPr>
        <p:spPr bwMode="auto">
          <a:xfrm>
            <a:off x="4291013" y="3049588"/>
            <a:ext cx="215900" cy="2159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Oval 15"/>
          <p:cNvSpPr>
            <a:spLocks noChangeArrowheads="1"/>
          </p:cNvSpPr>
          <p:nvPr/>
        </p:nvSpPr>
        <p:spPr bwMode="auto">
          <a:xfrm>
            <a:off x="4576763" y="3060700"/>
            <a:ext cx="215900" cy="2159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Oval 16"/>
          <p:cNvSpPr>
            <a:spLocks noChangeArrowheads="1"/>
          </p:cNvSpPr>
          <p:nvPr/>
        </p:nvSpPr>
        <p:spPr bwMode="auto">
          <a:xfrm>
            <a:off x="4852988" y="3049588"/>
            <a:ext cx="215900" cy="2159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6" name="AutoShape 17"/>
          <p:cNvSpPr>
            <a:spLocks noChangeArrowheads="1"/>
          </p:cNvSpPr>
          <p:nvPr/>
        </p:nvSpPr>
        <p:spPr bwMode="auto">
          <a:xfrm>
            <a:off x="5211764" y="4040189"/>
            <a:ext cx="1244277" cy="534987"/>
          </a:xfrm>
          <a:prstGeom prst="rightArrow">
            <a:avLst>
              <a:gd name="adj1" fmla="val 50000"/>
              <a:gd name="adj2" fmla="val 64911"/>
            </a:avLst>
          </a:prstGeom>
          <a:solidFill>
            <a:srgbClr val="DE1024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3125789" y="2047875"/>
            <a:ext cx="9525" cy="3240088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38" name="AutoShape 20"/>
          <p:cNvSpPr>
            <a:spLocks noChangeArrowheads="1"/>
          </p:cNvSpPr>
          <p:nvPr/>
        </p:nvSpPr>
        <p:spPr bwMode="auto">
          <a:xfrm>
            <a:off x="1992313" y="3343275"/>
            <a:ext cx="1158875" cy="573088"/>
          </a:xfrm>
          <a:prstGeom prst="rightArrow">
            <a:avLst>
              <a:gd name="adj1" fmla="val 50000"/>
              <a:gd name="adj2" fmla="val 57410"/>
            </a:avLst>
          </a:prstGeom>
          <a:solidFill>
            <a:srgbClr val="4718F4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925889" y="5589588"/>
            <a:ext cx="1906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i="1">
                <a:solidFill>
                  <a:srgbClr val="FF6600"/>
                </a:solidFill>
                <a:latin typeface="Times New Roman" pitchFamily="18" charset="0"/>
              </a:rPr>
              <a:t>g</a:t>
            </a:r>
            <a:r>
              <a:rPr lang="en-GB">
                <a:solidFill>
                  <a:srgbClr val="FF6600"/>
                </a:solidFill>
                <a:latin typeface="Times New Roman" pitchFamily="18" charset="0"/>
              </a:rPr>
              <a:t> = generation rate</a:t>
            </a:r>
          </a:p>
          <a:p>
            <a:pPr eaLnBrk="1" hangingPunct="1"/>
            <a:r>
              <a:rPr lang="en-GB" i="1">
                <a:solidFill>
                  <a:srgbClr val="FF6600"/>
                </a:solidFill>
                <a:latin typeface="Symbol" pitchFamily="18" charset="2"/>
              </a:rPr>
              <a:t>t</a:t>
            </a:r>
            <a:r>
              <a:rPr lang="en-GB">
                <a:solidFill>
                  <a:srgbClr val="FF6600"/>
                </a:solidFill>
                <a:latin typeface="Times New Roman" pitchFamily="18" charset="0"/>
              </a:rPr>
              <a:t> = lifetime</a:t>
            </a:r>
          </a:p>
        </p:txBody>
      </p:sp>
      <p:pic>
        <p:nvPicPr>
          <p:cNvPr id="5140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789040"/>
            <a:ext cx="2409452" cy="240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41" name="Line 24"/>
          <p:cNvSpPr>
            <a:spLocks noChangeShapeType="1"/>
          </p:cNvSpPr>
          <p:nvPr/>
        </p:nvSpPr>
        <p:spPr bwMode="auto">
          <a:xfrm flipV="1">
            <a:off x="2290763" y="1449389"/>
            <a:ext cx="0" cy="7588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42" name="Text Box 25"/>
          <p:cNvSpPr txBox="1">
            <a:spLocks noChangeArrowheads="1"/>
          </p:cNvSpPr>
          <p:nvPr/>
        </p:nvSpPr>
        <p:spPr bwMode="auto">
          <a:xfrm>
            <a:off x="1838325" y="1093788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>
                <a:solidFill>
                  <a:schemeClr val="bg1"/>
                </a:solidFill>
              </a:rPr>
              <a:t>Energy</a:t>
            </a:r>
          </a:p>
        </p:txBody>
      </p:sp>
      <p:sp>
        <p:nvSpPr>
          <p:cNvPr id="5143" name="Oval 26"/>
          <p:cNvSpPr>
            <a:spLocks noChangeArrowheads="1"/>
          </p:cNvSpPr>
          <p:nvPr/>
        </p:nvSpPr>
        <p:spPr bwMode="auto">
          <a:xfrm>
            <a:off x="3030538" y="5202238"/>
            <a:ext cx="215900" cy="2159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661DD-C26B-679F-7897-7D6297E92757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7E0FE9-013F-D550-CFBC-CA08E93F927A}"/>
              </a:ext>
            </a:extLst>
          </p:cNvPr>
          <p:cNvSpPr txBox="1">
            <a:spLocks noChangeArrowheads="1"/>
          </p:cNvSpPr>
          <p:nvPr/>
        </p:nvSpPr>
        <p:spPr>
          <a:xfrm>
            <a:off x="582673" y="-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PL basics (1)</a:t>
            </a:r>
          </a:p>
        </p:txBody>
      </p:sp>
    </p:spTree>
    <p:extLst>
      <p:ext uri="{BB962C8B-B14F-4D97-AF65-F5344CB8AC3E}">
        <p14:creationId xmlns:p14="http://schemas.microsoft.com/office/powerpoint/2010/main" val="109830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82673" y="-59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400" b="1" dirty="0"/>
              <a:t>PL basics (2)</a:t>
            </a:r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6642102" y="1503364"/>
          <a:ext cx="3792537" cy="284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3500" imgH="1955800" progId="Equation.3">
                  <p:embed/>
                </p:oleObj>
              </mc:Choice>
              <mc:Fallback>
                <p:oleObj name="Equation" r:id="rId2" imgW="2603500" imgH="1955800" progId="Equation.3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102" y="1503364"/>
                        <a:ext cx="3792537" cy="2846387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3662363" y="3152775"/>
            <a:ext cx="21590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2905125" y="5313363"/>
            <a:ext cx="2916238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3228976" y="2055813"/>
            <a:ext cx="792163" cy="1008062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5173663" y="3152775"/>
            <a:ext cx="0" cy="2160588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563938" y="1722439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4000" i="1">
                <a:solidFill>
                  <a:srgbClr val="FF6600"/>
                </a:solidFill>
                <a:latin typeface="Times New Roman" pitchFamily="18" charset="0"/>
              </a:rPr>
              <a:t>g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5191125" y="3257551"/>
            <a:ext cx="7191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4000" i="1">
                <a:solidFill>
                  <a:srgbClr val="FF6600"/>
                </a:solidFill>
                <a:latin typeface="Symbol" pitchFamily="18" charset="2"/>
              </a:rPr>
              <a:t>t</a:t>
            </a:r>
            <a:r>
              <a:rPr lang="en-GB" sz="2800" i="1" baseline="-25000">
                <a:solidFill>
                  <a:srgbClr val="FF6600"/>
                </a:solidFill>
                <a:latin typeface="Times New Roman" pitchFamily="18" charset="0"/>
              </a:rPr>
              <a:t>R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4381500" y="2360614"/>
            <a:ext cx="438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4000" i="1">
                <a:solidFill>
                  <a:schemeClr val="folHlink"/>
                </a:solidFill>
                <a:latin typeface="Times New Roman" pitchFamily="18" charset="0"/>
              </a:rPr>
              <a:t>n</a:t>
            </a:r>
          </a:p>
        </p:txBody>
      </p:sp>
      <p:sp>
        <p:nvSpPr>
          <p:cNvPr id="6155" name="Oval 11"/>
          <p:cNvSpPr>
            <a:spLocks noChangeArrowheads="1"/>
          </p:cNvSpPr>
          <p:nvPr/>
        </p:nvSpPr>
        <p:spPr bwMode="auto">
          <a:xfrm>
            <a:off x="4005263" y="3048000"/>
            <a:ext cx="215900" cy="2159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4291013" y="3049588"/>
            <a:ext cx="215900" cy="2159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Oval 13"/>
          <p:cNvSpPr>
            <a:spLocks noChangeArrowheads="1"/>
          </p:cNvSpPr>
          <p:nvPr/>
        </p:nvSpPr>
        <p:spPr bwMode="auto">
          <a:xfrm>
            <a:off x="4003675" y="4281488"/>
            <a:ext cx="215900" cy="2159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4271963" y="4297363"/>
            <a:ext cx="215900" cy="2159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AutoShape 15"/>
          <p:cNvSpPr>
            <a:spLocks noChangeArrowheads="1"/>
          </p:cNvSpPr>
          <p:nvPr/>
        </p:nvSpPr>
        <p:spPr bwMode="auto">
          <a:xfrm>
            <a:off x="5211764" y="4040189"/>
            <a:ext cx="1172269" cy="534987"/>
          </a:xfrm>
          <a:prstGeom prst="rightArrow">
            <a:avLst>
              <a:gd name="adj1" fmla="val 50000"/>
              <a:gd name="adj2" fmla="val 64911"/>
            </a:avLst>
          </a:prstGeom>
          <a:solidFill>
            <a:srgbClr val="DE1024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3125789" y="2047875"/>
            <a:ext cx="9525" cy="3240088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61" name="AutoShape 17"/>
          <p:cNvSpPr>
            <a:spLocks noChangeArrowheads="1"/>
          </p:cNvSpPr>
          <p:nvPr/>
        </p:nvSpPr>
        <p:spPr bwMode="auto">
          <a:xfrm>
            <a:off x="1992313" y="3343275"/>
            <a:ext cx="1158875" cy="573088"/>
          </a:xfrm>
          <a:prstGeom prst="rightArrow">
            <a:avLst>
              <a:gd name="adj1" fmla="val 50000"/>
              <a:gd name="adj2" fmla="val 57410"/>
            </a:avLst>
          </a:prstGeom>
          <a:solidFill>
            <a:srgbClr val="4718F4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3667126" y="4395788"/>
            <a:ext cx="1014413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>
            <a:off x="3790951" y="3173413"/>
            <a:ext cx="9525" cy="11811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>
            <a:off x="4608514" y="4424364"/>
            <a:ext cx="9525" cy="885825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3800475" y="3381376"/>
            <a:ext cx="1244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4000" i="1" dirty="0" err="1">
                <a:solidFill>
                  <a:srgbClr val="FF6600"/>
                </a:solidFill>
                <a:latin typeface="Symbol" pitchFamily="18" charset="2"/>
              </a:rPr>
              <a:t>t</a:t>
            </a:r>
            <a:r>
              <a:rPr lang="en-GB" sz="2800" i="1" baseline="-25000" dirty="0" err="1">
                <a:solidFill>
                  <a:srgbClr val="FF6600"/>
                </a:solidFill>
                <a:latin typeface="Symbol" pitchFamily="18" charset="2"/>
              </a:rPr>
              <a:t>N</a:t>
            </a:r>
            <a:r>
              <a:rPr lang="en-GB" sz="2800" i="1" baseline="-25000" dirty="0" err="1">
                <a:solidFill>
                  <a:srgbClr val="FF6600"/>
                </a:solidFill>
                <a:latin typeface="Times New Roman" pitchFamily="18" charset="0"/>
              </a:rPr>
              <a:t>R</a:t>
            </a:r>
            <a:endParaRPr lang="en-GB" sz="2800" i="1" baseline="-25000" dirty="0">
              <a:solidFill>
                <a:srgbClr val="FF6600"/>
              </a:solidFill>
              <a:latin typeface="Times New Roman" pitchFamily="18" charset="0"/>
            </a:endParaRP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3925889" y="5589588"/>
            <a:ext cx="19383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i="1" dirty="0">
                <a:solidFill>
                  <a:srgbClr val="FF6600"/>
                </a:solidFill>
                <a:latin typeface="Times New Roman" pitchFamily="18" charset="0"/>
              </a:rPr>
              <a:t>R</a:t>
            </a:r>
            <a:r>
              <a:rPr lang="en-GB" dirty="0">
                <a:solidFill>
                  <a:srgbClr val="FF6600"/>
                </a:solidFill>
                <a:latin typeface="Times New Roman" pitchFamily="18" charset="0"/>
              </a:rPr>
              <a:t>   = radiative</a:t>
            </a:r>
          </a:p>
          <a:p>
            <a:pPr eaLnBrk="1" hangingPunct="1"/>
            <a:r>
              <a:rPr lang="en-GB" i="1" dirty="0">
                <a:solidFill>
                  <a:srgbClr val="FF6600"/>
                </a:solidFill>
                <a:latin typeface="Times New Roman" pitchFamily="18" charset="0"/>
              </a:rPr>
              <a:t>NR</a:t>
            </a:r>
            <a:r>
              <a:rPr lang="en-GB" dirty="0">
                <a:solidFill>
                  <a:srgbClr val="FF6600"/>
                </a:solidFill>
                <a:latin typeface="Times New Roman" pitchFamily="18" charset="0"/>
              </a:rPr>
              <a:t> = non-radiative</a:t>
            </a:r>
          </a:p>
        </p:txBody>
      </p:sp>
      <p:sp>
        <p:nvSpPr>
          <p:cNvPr id="6167" name="TextBox 1"/>
          <p:cNvSpPr txBox="1">
            <a:spLocks noChangeArrowheads="1"/>
          </p:cNvSpPr>
          <p:nvPr/>
        </p:nvSpPr>
        <p:spPr bwMode="auto">
          <a:xfrm>
            <a:off x="6651626" y="4953000"/>
            <a:ext cx="3783013" cy="1277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dirty="0">
                <a:latin typeface="Times New Roman" pitchFamily="18" charset="0"/>
                <a:cs typeface="Times New Roman" pitchFamily="18" charset="0"/>
              </a:rPr>
              <a:t>Radiative and non-radiative lifetimes are often strongly dependent on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temperature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. Temperature also affects re-excitation from B back to A. </a:t>
            </a:r>
          </a:p>
        </p:txBody>
      </p:sp>
      <p:sp>
        <p:nvSpPr>
          <p:cNvPr id="6168" name="Text Box 10"/>
          <p:cNvSpPr txBox="1">
            <a:spLocks noChangeArrowheads="1"/>
          </p:cNvSpPr>
          <p:nvPr/>
        </p:nvSpPr>
        <p:spPr bwMode="auto">
          <a:xfrm>
            <a:off x="3289300" y="2838450"/>
            <a:ext cx="4826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3200">
                <a:solidFill>
                  <a:schemeClr val="folHlink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6169" name="Text Box 10"/>
          <p:cNvSpPr txBox="1">
            <a:spLocks noChangeArrowheads="1"/>
          </p:cNvSpPr>
          <p:nvPr/>
        </p:nvSpPr>
        <p:spPr bwMode="auto">
          <a:xfrm>
            <a:off x="3289300" y="4084638"/>
            <a:ext cx="45878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3200">
                <a:solidFill>
                  <a:schemeClr val="folHlink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128D-03D4-35BB-06F0-51DE61445426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4022670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44" y="1399875"/>
            <a:ext cx="5203825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49" y="3716339"/>
            <a:ext cx="5226050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7" name="Text Box 7"/>
          <p:cNvSpPr txBox="1">
            <a:spLocks noChangeArrowheads="1"/>
          </p:cNvSpPr>
          <p:nvPr/>
        </p:nvSpPr>
        <p:spPr bwMode="auto">
          <a:xfrm>
            <a:off x="1736725" y="5937251"/>
            <a:ext cx="363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bg1"/>
                </a:solidFill>
              </a:rPr>
              <a:t>PJ Dean et al, PRB </a:t>
            </a:r>
            <a:r>
              <a:rPr lang="en-GB" b="1" dirty="0">
                <a:solidFill>
                  <a:schemeClr val="bg1"/>
                </a:solidFill>
              </a:rPr>
              <a:t>4</a:t>
            </a:r>
            <a:r>
              <a:rPr lang="en-GB" dirty="0">
                <a:solidFill>
                  <a:schemeClr val="bg1"/>
                </a:solidFill>
              </a:rPr>
              <a:t> (1971) 1926</a:t>
            </a:r>
          </a:p>
        </p:txBody>
      </p:sp>
      <p:sp>
        <p:nvSpPr>
          <p:cNvPr id="8198" name="Text Box 8"/>
          <p:cNvSpPr txBox="1">
            <a:spLocks noChangeArrowheads="1"/>
          </p:cNvSpPr>
          <p:nvPr/>
        </p:nvSpPr>
        <p:spPr bwMode="auto">
          <a:xfrm>
            <a:off x="6610906" y="1399875"/>
            <a:ext cx="4805778" cy="408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2400" dirty="0">
                <a:latin typeface="+mn-lt"/>
              </a:rPr>
              <a:t>Excitons can themselves bind to impurities (donors, acceptors) especially at low temperatures; analogous to H</a:t>
            </a:r>
            <a:r>
              <a:rPr lang="en-GB" sz="2400" baseline="-25000" dirty="0">
                <a:latin typeface="+mn-lt"/>
              </a:rPr>
              <a:t>2</a:t>
            </a:r>
            <a:r>
              <a:rPr lang="en-GB" sz="2400" dirty="0">
                <a:latin typeface="+mn-lt"/>
              </a:rPr>
              <a:t>.</a:t>
            </a:r>
          </a:p>
          <a:p>
            <a:pPr eaLnBrk="1" hangingPunct="1"/>
            <a:endParaRPr lang="en-GB" sz="2400" dirty="0">
              <a:latin typeface="+mn-lt"/>
            </a:endParaRPr>
          </a:p>
          <a:p>
            <a:pPr eaLnBrk="1" hangingPunct="1"/>
            <a:r>
              <a:rPr lang="en-GB" sz="2400" dirty="0">
                <a:latin typeface="+mn-lt"/>
              </a:rPr>
              <a:t>These spectra show the PL of </a:t>
            </a:r>
            <a:r>
              <a:rPr lang="en-GB" sz="2400" dirty="0" err="1">
                <a:latin typeface="+mn-lt"/>
              </a:rPr>
              <a:t>GaP</a:t>
            </a:r>
            <a:r>
              <a:rPr lang="en-GB" sz="2400" dirty="0">
                <a:latin typeface="+mn-lt"/>
              </a:rPr>
              <a:t> doped with Zn (top) and Be (bottom)</a:t>
            </a:r>
          </a:p>
          <a:p>
            <a:pPr eaLnBrk="1" hangingPunct="1"/>
            <a:endParaRPr lang="en-GB" sz="2400" baseline="-250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14667" y="5733257"/>
            <a:ext cx="11448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(</a:t>
            </a:r>
            <a:r>
              <a:rPr lang="en-GB" sz="1000" dirty="0">
                <a:hlinkClick r:id="rId4" action="ppaction://hlinkfile" tooltip="Dean, 1971 #91"/>
              </a:rPr>
              <a:t>Dean</a:t>
            </a:r>
            <a:r>
              <a:rPr lang="en-GB" sz="1000" i="1" dirty="0">
                <a:hlinkClick r:id="rId4" action="ppaction://hlinkfile" tooltip="Dean, 1971 #91"/>
              </a:rPr>
              <a:t> et al.</a:t>
            </a:r>
            <a:r>
              <a:rPr lang="en-GB" sz="1000" dirty="0">
                <a:hlinkClick r:id="rId4" action="ppaction://hlinkfile" tooltip="Dean, 1971 #91"/>
              </a:rPr>
              <a:t>, 1971</a:t>
            </a:r>
            <a:r>
              <a:rPr lang="en-GB" sz="1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3E074-C24A-C272-1E7C-C3D755B651F7}"/>
              </a:ext>
            </a:extLst>
          </p:cNvPr>
          <p:cNvSpPr txBox="1"/>
          <p:nvPr/>
        </p:nvSpPr>
        <p:spPr>
          <a:xfrm>
            <a:off x="11024244" y="8878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95DE7-81C6-9204-17EE-004524D0D934}"/>
              </a:ext>
            </a:extLst>
          </p:cNvPr>
          <p:cNvSpPr txBox="1"/>
          <p:nvPr/>
        </p:nvSpPr>
        <p:spPr>
          <a:xfrm>
            <a:off x="587712" y="334755"/>
            <a:ext cx="698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Exciton and impurity-bound exciton features in emission</a:t>
            </a:r>
          </a:p>
        </p:txBody>
      </p:sp>
    </p:spTree>
    <p:extLst>
      <p:ext uri="{BB962C8B-B14F-4D97-AF65-F5344CB8AC3E}">
        <p14:creationId xmlns:p14="http://schemas.microsoft.com/office/powerpoint/2010/main" val="51620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9416" y="1067627"/>
            <a:ext cx="586118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The transparency drops sharply in the UV for λ &lt; 0.2 </a:t>
            </a:r>
            <a:r>
              <a:rPr lang="en-GB" sz="2400" dirty="0" err="1"/>
              <a:t>μm</a:t>
            </a:r>
            <a:r>
              <a:rPr lang="en-GB" sz="2400" dirty="0"/>
              <a:t> due to absorption by bound electrons).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966" y="2610650"/>
            <a:ext cx="5875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dip in the transmission at ~3 </a:t>
            </a:r>
            <a:r>
              <a:rPr lang="en-GB" sz="2400" i="1" dirty="0" err="1"/>
              <a:t>μ</a:t>
            </a:r>
            <a:r>
              <a:rPr lang="en-GB" sz="2400" dirty="0" err="1"/>
              <a:t>m</a:t>
            </a:r>
            <a:r>
              <a:rPr lang="en-GB" sz="2400" dirty="0"/>
              <a:t>, and the sharp drop in transmission for λ &gt; 6 </a:t>
            </a:r>
            <a:r>
              <a:rPr lang="en-GB" sz="2400" dirty="0" err="1"/>
              <a:t>μm</a:t>
            </a:r>
            <a:r>
              <a:rPr lang="en-GB" sz="2400" dirty="0"/>
              <a:t>, is caused by vibrational absorption and is not related to the electronic band structure. </a:t>
            </a:r>
          </a:p>
          <a:p>
            <a:endParaRPr lang="en-GB" sz="2400" dirty="0"/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5DC7A-F8DB-C46B-90BD-7C81D3A3757A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D09C83EC-8319-D15A-9C12-6AD4D244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66" y="655091"/>
            <a:ext cx="4258929" cy="56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D5ED0-289A-9EE1-31A6-842F1BD7C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404664"/>
            <a:ext cx="4111040" cy="5733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49D5C-85B1-4B12-F80A-17A9F7EE070E}"/>
              </a:ext>
            </a:extLst>
          </p:cNvPr>
          <p:cNvSpPr txBox="1"/>
          <p:nvPr/>
        </p:nvSpPr>
        <p:spPr>
          <a:xfrm>
            <a:off x="7024579" y="1039381"/>
            <a:ext cx="45502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Main point: </a:t>
            </a:r>
          </a:p>
          <a:p>
            <a:r>
              <a:rPr lang="en-GB" sz="2400" dirty="0"/>
              <a:t>Fundamental absorption edge arises from absorption from conduction band to valence band.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AF34F-E3C2-A056-45FF-3444C419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864214"/>
            <a:ext cx="3229252" cy="27970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4BF634-FE77-ACC2-09DD-19D88D46F013}"/>
              </a:ext>
            </a:extLst>
          </p:cNvPr>
          <p:cNvSpPr/>
          <p:nvPr/>
        </p:nvSpPr>
        <p:spPr>
          <a:xfrm>
            <a:off x="8544272" y="3728310"/>
            <a:ext cx="288032" cy="43204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77A962-487D-A7CA-8636-FE27FA05A305}"/>
                  </a:ext>
                </a:extLst>
              </p:cNvPr>
              <p:cNvSpPr txBox="1"/>
              <p:nvPr/>
            </p:nvSpPr>
            <p:spPr>
              <a:xfrm>
                <a:off x="2928225" y="4581129"/>
                <a:ext cx="11112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GB" dirty="0"/>
                  <a:t> nearly</a:t>
                </a:r>
              </a:p>
              <a:p>
                <a:pPr algn="ctr"/>
                <a:r>
                  <a:rPr lang="en-GB" dirty="0"/>
                  <a:t>imaginary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77A962-487D-A7CA-8636-FE27FA05A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25" y="4581129"/>
                <a:ext cx="1111202" cy="646331"/>
              </a:xfrm>
              <a:prstGeom prst="rect">
                <a:avLst/>
              </a:prstGeom>
              <a:blipFill>
                <a:blip r:embed="rId4"/>
                <a:stretch>
                  <a:fillRect l="-4372" t="-4673" r="-4372" b="-13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894362-8583-C55D-B5E8-B1B18D313B11}"/>
                  </a:ext>
                </a:extLst>
              </p:cNvPr>
              <p:cNvSpPr txBox="1"/>
              <p:nvPr/>
            </p:nvSpPr>
            <p:spPr>
              <a:xfrm>
                <a:off x="4338848" y="4592871"/>
                <a:ext cx="9596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GB" dirty="0"/>
                  <a:t> nearly</a:t>
                </a:r>
              </a:p>
              <a:p>
                <a:pPr algn="ctr"/>
                <a:r>
                  <a:rPr lang="en-GB" dirty="0"/>
                  <a:t>real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894362-8583-C55D-B5E8-B1B18D313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48" y="4592871"/>
                <a:ext cx="959686" cy="646331"/>
              </a:xfrm>
              <a:prstGeom prst="rect">
                <a:avLst/>
              </a:prstGeom>
              <a:blipFill>
                <a:blip r:embed="rId5"/>
                <a:stretch>
                  <a:fillRect t="-4717" r="-5096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86FC8F-FA14-829C-D523-169DB940AD4D}"/>
              </a:ext>
            </a:extLst>
          </p:cNvPr>
          <p:cNvCxnSpPr/>
          <p:nvPr/>
        </p:nvCxnSpPr>
        <p:spPr>
          <a:xfrm>
            <a:off x="2999656" y="5227459"/>
            <a:ext cx="936104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B9F5BD-525D-7513-9DC1-7852D294014E}"/>
              </a:ext>
            </a:extLst>
          </p:cNvPr>
          <p:cNvCxnSpPr>
            <a:cxnSpLocks/>
          </p:cNvCxnSpPr>
          <p:nvPr/>
        </p:nvCxnSpPr>
        <p:spPr>
          <a:xfrm>
            <a:off x="4039428" y="5227459"/>
            <a:ext cx="176854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22C927-7402-BB81-24B7-BE4B75A08DD7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73578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7950" y="1746250"/>
          <a:ext cx="10407650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867400" imgH="2108200" progId="Word.Document.12">
                  <p:embed/>
                </p:oleObj>
              </mc:Choice>
              <mc:Fallback>
                <p:oleObj name="Document" r:id="rId2" imgW="5867400" imgH="210820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950" y="1746250"/>
                        <a:ext cx="10407650" cy="374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09487" y="1008188"/>
            <a:ext cx="4166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Some crystalline insulators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43579" y="1936237"/>
            <a:ext cx="146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 546 nm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DA555-035A-B70D-09D4-FB17799B474B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96797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 black square">
            <a:extLst>
              <a:ext uri="{FF2B5EF4-FFF2-40B4-BE49-F238E27FC236}">
                <a16:creationId xmlns:a16="http://schemas.microsoft.com/office/drawing/2014/main" id="{2201FE4D-2FED-BFA6-3C84-72089FCCB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10" y="1616684"/>
            <a:ext cx="8704180" cy="3167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8656" y="1005863"/>
            <a:ext cx="5060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Some crystalline semiconductors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04999" y="5626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14445" y="1926469"/>
            <a:ext cx="131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 10 µm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8656" y="5127968"/>
            <a:ext cx="8934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 the correlation between the short wavelength limit of the transparency range and the refractive 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0DEA9-EB2B-5E00-0765-A774C407041E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69297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9446" y="1062447"/>
            <a:ext cx="875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Most glasses are made by fusing sand (silica: SiO</a:t>
            </a:r>
            <a:r>
              <a:rPr lang="en-GB" sz="2400" baseline="-25000" dirty="0"/>
              <a:t>2</a:t>
            </a:r>
            <a:r>
              <a:rPr lang="en-GB" sz="2400" dirty="0"/>
              <a:t>) with other chemicals  (choice determines refractive index and dispersion). They exhibit optical properties of typical insulators but are not crystalline.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09446" y="2457412"/>
            <a:ext cx="52658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As an amorphous solid, the atomic structure of glass lacks any long range translational periodicity.  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However, the local chemical bonding constrains the possible atomic positions so that glasses do possess a high degree of short-range order. In silica there is a tetrahedral arrangement of oxygen atoms around the silicon atoms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67590-E177-B683-D7C4-AA7D069B639F}"/>
              </a:ext>
            </a:extLst>
          </p:cNvPr>
          <p:cNvSpPr txBox="1"/>
          <p:nvPr/>
        </p:nvSpPr>
        <p:spPr>
          <a:xfrm>
            <a:off x="606105" y="326753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Glasses</a:t>
            </a:r>
          </a:p>
        </p:txBody>
      </p:sp>
      <p:pic>
        <p:nvPicPr>
          <p:cNvPr id="7" name="Picture 6" descr="A diagram of a molecule&#10;&#10;Description automatically generated with medium confidence">
            <a:extLst>
              <a:ext uri="{FF2B5EF4-FFF2-40B4-BE49-F238E27FC236}">
                <a16:creationId xmlns:a16="http://schemas.microsoft.com/office/drawing/2014/main" id="{F39DAF05-2768-97A1-939F-A672CA55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4613"/>
            <a:ext cx="5970872" cy="2667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D729D0-FFEA-4031-AB3A-13B6D23DF7E9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8317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0974" y="339166"/>
            <a:ext cx="5043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Doped glasses and crystalline insulators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859" y="1062813"/>
            <a:ext cx="66302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Coloured</a:t>
            </a:r>
            <a:r>
              <a:rPr lang="en-US" sz="2400" dirty="0"/>
              <a:t> glass filters and stained glass are made by the addition of semiconductors and other dopants.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9" name="Picture 8" descr="NotredameRo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2" y="2338318"/>
            <a:ext cx="2916979" cy="29169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96879" y="5487040"/>
            <a:ext cx="379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Notre-Dame de Paris rose window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860" y="2246576"/>
            <a:ext cx="6124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00FF"/>
                </a:solidFill>
              </a:rPr>
              <a:t>Colour</a:t>
            </a:r>
            <a:r>
              <a:rPr lang="en-US" sz="2400" b="1" dirty="0">
                <a:solidFill>
                  <a:srgbClr val="0000FF"/>
                </a:solidFill>
              </a:rPr>
              <a:t> control </a:t>
            </a:r>
            <a:r>
              <a:rPr lang="en-US" sz="2400" dirty="0"/>
              <a:t>by:</a:t>
            </a:r>
          </a:p>
          <a:p>
            <a:pPr marL="355600" indent="-355600">
              <a:buAutoNum type="alphaLcParenBoth"/>
            </a:pPr>
            <a:r>
              <a:rPr lang="en-US" sz="2400" dirty="0"/>
              <a:t>Varying the </a:t>
            </a:r>
            <a:r>
              <a:rPr lang="en-US" sz="2400" b="1" dirty="0"/>
              <a:t>composition</a:t>
            </a:r>
            <a:r>
              <a:rPr lang="en-US" sz="2400" dirty="0"/>
              <a:t> of the dopant. e.g. an alloy semiconductor, like  Cd</a:t>
            </a:r>
            <a:r>
              <a:rPr lang="en-US" sz="2400" baseline="-25000" dirty="0"/>
              <a:t>x</a:t>
            </a:r>
            <a:r>
              <a:rPr lang="en-US" sz="2400" dirty="0"/>
              <a:t>Zn</a:t>
            </a:r>
            <a:r>
              <a:rPr lang="en-US" sz="2400" baseline="-25000" dirty="0"/>
              <a:t>1-x</a:t>
            </a:r>
            <a:r>
              <a:rPr lang="en-US" sz="2400" dirty="0"/>
              <a:t>Se where the bandgap is tuned by </a:t>
            </a:r>
            <a:r>
              <a:rPr lang="en-US" sz="2400" i="1" dirty="0"/>
              <a:t>x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55600" indent="-355600"/>
            <a:r>
              <a:rPr lang="en-US" sz="2400" dirty="0"/>
              <a:t>(b) Changing the </a:t>
            </a:r>
            <a:r>
              <a:rPr lang="en-US" sz="2400" b="1" dirty="0"/>
              <a:t>size</a:t>
            </a:r>
            <a:r>
              <a:rPr lang="en-US" sz="2400" dirty="0"/>
              <a:t> of semiconductor crystallites (quantum dots) within the glass. </a:t>
            </a:r>
            <a:r>
              <a:rPr lang="en-US" sz="2400" i="1" dirty="0"/>
              <a:t>Quantum size effects</a:t>
            </a:r>
            <a:r>
              <a:rPr lang="en-US" sz="2400" dirty="0"/>
              <a:t> occur when crystallite size is comparable to electron wavelength and change the bandgap.</a:t>
            </a:r>
            <a:endParaRPr lang="en-US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B0C9C-BF13-CC8E-5940-992AE003DE7C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43455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97" y="2888077"/>
            <a:ext cx="3778966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34113" y="5952423"/>
            <a:ext cx="5090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Ruby: Al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  <a:r>
              <a:rPr lang="en-US" sz="2000" baseline="-25000" dirty="0"/>
              <a:t>3 </a:t>
            </a:r>
            <a:r>
              <a:rPr lang="en-US" sz="2000" dirty="0"/>
              <a:t>with 0.05% Cr</a:t>
            </a:r>
            <a:r>
              <a:rPr lang="en-US" sz="2000" baseline="30000" dirty="0"/>
              <a:t>3+ </a:t>
            </a:r>
            <a:r>
              <a:rPr lang="en-US" sz="2000" dirty="0"/>
              <a:t> - appears</a:t>
            </a:r>
          </a:p>
          <a:p>
            <a:pPr algn="ctr"/>
            <a:r>
              <a:rPr lang="en-US" sz="2000" dirty="0"/>
              <a:t>red because absorbs in blue and yellow/green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734" y="1062855"/>
            <a:ext cx="7441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Transition metal and rare earth ions </a:t>
            </a:r>
            <a:r>
              <a:rPr lang="en-US" sz="2400" dirty="0"/>
              <a:t>are used extensively to dope glasses and insulating crystals for solid state lasers. Transition metals also give </a:t>
            </a:r>
            <a:r>
              <a:rPr lang="en-US" sz="2400" dirty="0" err="1"/>
              <a:t>colour</a:t>
            </a:r>
            <a:r>
              <a:rPr lang="en-US" sz="2400" dirty="0"/>
              <a:t> to gemstones. The discrete optical transitions of isolated atoms are </a:t>
            </a:r>
            <a:r>
              <a:rPr lang="en-US" sz="2400" u="sng" dirty="0"/>
              <a:t>broadened</a:t>
            </a:r>
            <a:r>
              <a:rPr lang="en-US" sz="2400" dirty="0"/>
              <a:t> to give absorption bands.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209"/>
          <a:stretch/>
        </p:blipFill>
        <p:spPr>
          <a:xfrm>
            <a:off x="695325" y="3309460"/>
            <a:ext cx="6069089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35BB05-6CF6-4598-641E-F0846DEC4F7B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  <p:pic>
        <p:nvPicPr>
          <p:cNvPr id="5" name="Picture 4" descr="synthetic ruby">
            <a:extLst>
              <a:ext uri="{FF2B5EF4-FFF2-40B4-BE49-F238E27FC236}">
                <a16:creationId xmlns:a16="http://schemas.microsoft.com/office/drawing/2014/main" id="{286BF067-824C-BCF3-74D6-62DAF260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91" y="1085803"/>
            <a:ext cx="1278403" cy="165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2A3221-38ED-0B52-7C04-C0F5BB8CEE06}"/>
              </a:ext>
            </a:extLst>
          </p:cNvPr>
          <p:cNvSpPr txBox="1"/>
          <p:nvPr/>
        </p:nvSpPr>
        <p:spPr>
          <a:xfrm>
            <a:off x="10107599" y="1337737"/>
            <a:ext cx="1095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Ti-doped</a:t>
            </a:r>
          </a:p>
          <a:p>
            <a:r>
              <a:rPr lang="en-US" sz="2000" i="1" dirty="0"/>
              <a:t>sapphire</a:t>
            </a:r>
          </a:p>
          <a:p>
            <a:r>
              <a:rPr lang="en-US" sz="2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381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482" y="334383"/>
            <a:ext cx="1021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Metals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413500" y="1092200"/>
            <a:ext cx="4539073" cy="5016532"/>
            <a:chOff x="8874" y="1314"/>
            <a:chExt cx="6461" cy="678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" y="1314"/>
              <a:ext cx="6300" cy="4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222"/>
            <p:cNvSpPr txBox="1">
              <a:spLocks noChangeArrowheads="1"/>
            </p:cNvSpPr>
            <p:nvPr/>
          </p:nvSpPr>
          <p:spPr bwMode="auto">
            <a:xfrm>
              <a:off x="9292" y="6697"/>
              <a:ext cx="6043" cy="139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r>
                <a:rPr lang="en-GB" sz="2000" dirty="0">
                  <a:latin typeface="Times New Roman"/>
                  <a:ea typeface="Times New Roman"/>
                </a:rPr>
                <a:t>Reflectivity of silver from the infrared to the ultraviolet.  [Fox, fig. 1.5] 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702973" y="1061688"/>
            <a:ext cx="53930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Metals have a high reflectivity in the visible, below a characteristic frequency called the </a:t>
            </a:r>
            <a:r>
              <a:rPr lang="en-GB" sz="2400" u="sng" dirty="0"/>
              <a:t>plasma frequency</a:t>
            </a:r>
            <a:r>
              <a:rPr lang="en-GB" sz="2400" dirty="0"/>
              <a:t>, due to interaction of light with </a:t>
            </a:r>
            <a:r>
              <a:rPr lang="en-GB" sz="2400" b="1" dirty="0"/>
              <a:t>free electrons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For silver, the reflectivity is close to 100% in the infrared.</a:t>
            </a:r>
          </a:p>
          <a:p>
            <a:endParaRPr lang="en-GB" sz="2400" dirty="0"/>
          </a:p>
          <a:p>
            <a:r>
              <a:rPr lang="en-GB" sz="2400" dirty="0"/>
              <a:t>The reflectivity starts to fall in the visible spectrum where </a:t>
            </a:r>
            <a:r>
              <a:rPr lang="en-GB" sz="2400" b="1" dirty="0" err="1"/>
              <a:t>interband</a:t>
            </a:r>
            <a:r>
              <a:rPr lang="en-GB" sz="2400" b="1" dirty="0"/>
              <a:t> transitions </a:t>
            </a:r>
            <a:r>
              <a:rPr lang="en-GB" sz="2400" dirty="0"/>
              <a:t>(responsible for metal colour) occur and drops sharply in the ultraviolet – where metals are transparent.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D48F8-AEC6-91F9-FA23-E055B0E8EE56}"/>
              </a:ext>
            </a:extLst>
          </p:cNvPr>
          <p:cNvSpPr txBox="1"/>
          <p:nvPr/>
        </p:nvSpPr>
        <p:spPr>
          <a:xfrm>
            <a:off x="11024244" y="0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338318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77e3d22-4ea1-422d-b0ad-8fcc89406b9e}" enabled="0" method="" siteId="{377e3d22-4ea1-422d-b0ad-8fcc89406b9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1001</Words>
  <Application>Microsoft Office PowerPoint</Application>
  <PresentationFormat>Widescreen</PresentationFormat>
  <Paragraphs>125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宋体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Document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Molecular materials</vt:lpstr>
      <vt:lpstr>Photoluminescence (PL)</vt:lpstr>
      <vt:lpstr>PowerPoint Presentation</vt:lpstr>
      <vt:lpstr>PowerPoint Presentation</vt:lpstr>
      <vt:lpstr>PowerPoint Presentation</vt:lpstr>
      <vt:lpstr>PowerPoint Presentation</vt:lpstr>
      <vt:lpstr>PL basics (2)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PH30077 part II</dc:title>
  <dc:creator>Daniel Wolverson</dc:creator>
  <cp:lastModifiedBy>Daniel Wolverson</cp:lastModifiedBy>
  <cp:revision>66</cp:revision>
  <dcterms:created xsi:type="dcterms:W3CDTF">2023-12-14T09:52:10Z</dcterms:created>
  <dcterms:modified xsi:type="dcterms:W3CDTF">2025-09-19T14:53:37Z</dcterms:modified>
</cp:coreProperties>
</file>